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6" r:id="rId5"/>
    <p:sldMasterId id="2147483717" r:id="rId6"/>
    <p:sldMasterId id="2147483718" r:id="rId7"/>
    <p:sldMasterId id="214748371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y="5143500" cx="9144000"/>
  <p:notesSz cx="6858000" cy="9144000"/>
  <p:embeddedFontLst>
    <p:embeddedFont>
      <p:font typeface="Rubik Medium"/>
      <p:regular r:id="rId32"/>
      <p:bold r:id="rId33"/>
      <p:italic r:id="rId34"/>
      <p:boldItalic r:id="rId35"/>
    </p:embeddedFont>
    <p:embeddedFont>
      <p:font typeface="Rubik Ligh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Rubik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1933C07-C533-4AFF-95C2-0536961D4F50}">
  <a:tblStyle styleId="{E1933C07-C533-4AFF-95C2-0536961D4F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Rubik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Rubik-italic.fntdata"/><Relationship Id="rId45" Type="http://schemas.openxmlformats.org/officeDocument/2006/relationships/font" Target="fonts/Rubik-bold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Rubik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font" Target="fonts/RubikMedium-bold.fntdata"/><Relationship Id="rId32" Type="http://schemas.openxmlformats.org/officeDocument/2006/relationships/font" Target="fonts/RubikMedium-regular.fntdata"/><Relationship Id="rId35" Type="http://schemas.openxmlformats.org/officeDocument/2006/relationships/font" Target="fonts/RubikMedium-boldItalic.fntdata"/><Relationship Id="rId34" Type="http://schemas.openxmlformats.org/officeDocument/2006/relationships/font" Target="fonts/RubikMedium-italic.fntdata"/><Relationship Id="rId37" Type="http://schemas.openxmlformats.org/officeDocument/2006/relationships/font" Target="fonts/RubikLight-bold.fntdata"/><Relationship Id="rId36" Type="http://schemas.openxmlformats.org/officeDocument/2006/relationships/font" Target="fonts/RubikLight-regular.fntdata"/><Relationship Id="rId39" Type="http://schemas.openxmlformats.org/officeDocument/2006/relationships/font" Target="fonts/RubikLight-boldItalic.fntdata"/><Relationship Id="rId38" Type="http://schemas.openxmlformats.org/officeDocument/2006/relationships/font" Target="fonts/RubikLight-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1978516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1978516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19785162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19785162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19785162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19785162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19785162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19785162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19785162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19785162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19785162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19785162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19785162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19785162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19785162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19785162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19785162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19785162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19785162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19785162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19785162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19785162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Presentar que vamos a hablar de la Entrega 1 y pasar a la siguiente slide donde detallamos la actividad a realizar</a:t>
            </a: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1978516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1978516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19785162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19785162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Objetivo: que los/as estudiantes empiecen a reconocer las dudas sobre el proyecto y que compartan entre todos/as las dudas como clase.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Como mentores/as y tutores/as, pueden cambiar la actividad que proponemos siempre y cuando respete el objetivo y el tiempo pautado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(máximo 40 minutos).</a:t>
            </a:r>
            <a:r>
              <a:rPr b="1" lang="es" sz="1400">
                <a:latin typeface="Rubik"/>
                <a:ea typeface="Rubik"/>
                <a:cs typeface="Rubik"/>
                <a:sym typeface="Rubik"/>
              </a:rPr>
              <a:t> 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¿CÓMO SIENTEN QUE VIENEN? (aprox. 5 mins para explicar)</a:t>
            </a:r>
            <a:endParaRPr b="1" sz="1200"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El objetivo de la actividad que vamos a realizar es que pongamos sobre la mesa las dudas que tienen sobre el proyecto y que compartan entre todos/as las dudas como clase.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100"/>
              <a:buFont typeface="Rubik"/>
              <a:buAutoNum type="alphaLcParenR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TIP: evaluar si sirve que en ese momento todos/as abran la guía del proyecto y lo que hayan hecho hasta ahora de su proyecto.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MIS DUDAS LAS CONTESTAN OTROS/AS ESTUDIANTES (aprox. 30 minutos)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Tienen 5 minutos para escribir todas las dudas que tienen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TIP: es importante que presten atención a las dudas de otros/as, ya que pueden ser dudas de ustedes también + EN LA MEDIDA DE LO POSIBLE, QUE TODOS/AS HABLEN (YA SEA HACIENDO UNA PREGUNTA O CONTESTANDO).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Ahora vamos de a uno/a y deben decir la duda que tiene en voz alta. Otro/a estudiante será el/la encargado/a de responder. Los/as mentores/as podrán ampliar información de ser necesario, PERO DEBEN DEJAR CONTESTAR A OTROS/AS ESTUDIANTES PRIMERO.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BAJADA / REFLEXIÓN (aprox. 5 minutos)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Preguntar: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Resolvieron las dudas que tenían?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¿Aparecieron nuevas?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Reflexión: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poder entender mis propias dudas y comunicarlas abiertamente me ayuda a conocer mis puntos ciegos, pero también aquellas cosas en las que todavía no me puse a trabajar de lleno. Pero también puede ayudar a otro/a a ver preguntas o dudas que no se le habían ocurrido.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Explicar a otro/a complementa el aprendizaje, ya que pone a prueba lo que yo mismo sé y mi capacidad para transmitirlo al equipo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(en la industria y en el trabajo de un data scientist, esto es vital!!!).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Como equipo docente evaluar: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¿Pudimos evacuar todas las dudas? ¿hay algún concepto que debamos reforzar la semana que viene?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19785162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19785162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19785162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19785162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1978516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1978516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clase 8 y 9 están planteadas como clases de repaso e integradoras. Dejamos algunas actividades que se pueden hacer en estas clases y un orden propuesto, pero la decisión final es del equipo docente según cómo vengan los/as estudiantes.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Obviamente, pueden (e incentivamos a que lo hagan) agregar las actividades que consideren apropiadas!!!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propuesta: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mins) Tal vez faltó completar alguna explicación o poner en común algún notebook. Pueden aprovechar este rato. Dedicarle más de 30 min si es necesario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Quiz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Paradoja de Simpson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training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Consultas Entrega 01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(mínimo 30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1978516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1978516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1978516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1978516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19785162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19785162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Proponemos hacer un repaso tipo Quiz. Pueden encontrar algunas preguntas posibles en el documento DS_Clase_08_Quiz.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Agregar o quitar a su gusto, pero </a:t>
            </a:r>
            <a:r>
              <a:rPr b="1" lang="es">
                <a:solidFill>
                  <a:srgbClr val="E1446D"/>
                </a:solidFill>
              </a:rPr>
              <a:t>recomendamos que no sean más de quince.</a:t>
            </a:r>
            <a:r>
              <a:rPr lang="es">
                <a:solidFill>
                  <a:srgbClr val="E1446D"/>
                </a:solidFill>
              </a:rPr>
              <a:t> </a:t>
            </a:r>
            <a:r>
              <a:rPr lang="es"/>
              <a:t>Aprovechar las preguntas como disparadoras de repaso.  También, pueden llevar 3 premios (por ejemplo, tres chocolates) para los primeros tres puestos. Proponemos volcar las preguntas en Kahoot o cualquier plataforma de su elección para hacer juegos de preguntas y respuestas.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1978516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1978516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Contamos qué es la paradoja de Simpson a partir de un video. Tener esto en la cabeza ayudará a pensar mejor el análisis del Dataset de Titanic.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19785162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19785162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Contamos qué es la paradoja de Simpson a partir de un video. Tener esto en la cabeza ayudará a pensar mejor el análisis del Dataset de Titanic.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19785162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1978516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gif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2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Relationship Id="rId3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1.gif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2.gif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" name="Google Shape;69;p1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" name="Google Shape;75;p17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9" name="Google Shape;79;p1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" name="Google Shape;84;p1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7" name="Google Shape;87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b="0"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7" name="Google Shape;97;p2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 Medium"/>
              <a:buNone/>
              <a:defRPr b="0" sz="26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" name="Google Shape;104;p2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0" name="Google Shape;110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2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0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7" name="Google Shape;117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2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0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5" name="Google Shape;135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59" name="Google Shape;159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0" name="Google Shape;160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34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71" name="Google Shape;17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8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78" name="Google Shape;17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81" name="Google Shape;181;p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2" name="Google Shape;182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39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87" name="Google Shape;18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0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92" name="Google Shape;19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00" name="Google Shape;20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03" name="Google Shape;203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4" name="Google Shape;204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44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0" name="Google Shape;210;p45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4" name="Google Shape;2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7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47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220" name="Google Shape;220;p47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21" name="Google Shape;221;p47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22" name="Google Shape;222;p47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6" name="Google Shape;226;p49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1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5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8" name="Google Shape;238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1" name="Google Shape;241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2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3" name="Google Shape;2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3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4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2" name="Google Shape;25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5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6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6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9" name="Google Shape;25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62" name="Google Shape;262;p5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3" name="Google Shape;263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57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8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9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74" name="Google Shape;27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0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1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61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81" name="Google Shape;28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84" name="Google Shape;284;p6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5" name="Google Shape;285;p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62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90" name="Google Shape;290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3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4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295" name="Google Shape;29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5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6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66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03" name="Google Shape;30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06" name="Google Shape;306;p6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7" name="Google Shape;307;p6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67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13" name="Google Shape;313;p68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17" name="Google Shape;3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7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0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70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323" name="Google Shape;323;p70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25" name="Google Shape;325;p70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9" name="Google Shape;329;p72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43.xml"/><Relationship Id="rId6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5.xml"/><Relationship Id="rId6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9" name="Google Shape;22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0" name="Google Shape;230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sxYrzzy3cq8" TargetMode="External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85" name="Google Shape;385;p82"/>
          <p:cNvGraphicFramePr/>
          <p:nvPr/>
        </p:nvGraphicFramePr>
        <p:xfrm>
          <a:off x="652100" y="11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2012950"/>
                <a:gridCol w="1906950"/>
                <a:gridCol w="2776575"/>
                <a:gridCol w="13342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0098"/>
                          </a:solidFill>
                          <a:highlight>
                            <a:srgbClr val="FCD300"/>
                          </a:highlight>
                          <a:latin typeface="Rubik"/>
                          <a:ea typeface="Rubik"/>
                          <a:cs typeface="Rubik"/>
                          <a:sym typeface="Rubik"/>
                        </a:rPr>
                        <a:t>Hospital A</a:t>
                      </a:r>
                      <a:endParaRPr b="1" sz="1800">
                        <a:solidFill>
                          <a:srgbClr val="430098"/>
                        </a:solidFill>
                        <a:highlight>
                          <a:srgbClr val="FCD300"/>
                        </a:highlight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 que salvan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Supervivencia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No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Total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1000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90%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6" name="Google Shape;386;p82"/>
          <p:cNvSpPr txBox="1"/>
          <p:nvPr/>
        </p:nvSpPr>
        <p:spPr>
          <a:xfrm>
            <a:off x="596175" y="369100"/>
            <a:ext cx="59355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Paradoja de Simpson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387" name="Google Shape;387;p82"/>
          <p:cNvGraphicFramePr/>
          <p:nvPr/>
        </p:nvGraphicFramePr>
        <p:xfrm>
          <a:off x="652100" y="320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2012950"/>
                <a:gridCol w="1906950"/>
                <a:gridCol w="2776575"/>
                <a:gridCol w="13342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FCD300"/>
                          </a:solidFill>
                          <a:highlight>
                            <a:srgbClr val="430098"/>
                          </a:highlight>
                          <a:latin typeface="Rubik"/>
                          <a:ea typeface="Rubik"/>
                          <a:cs typeface="Rubik"/>
                          <a:sym typeface="Rubik"/>
                        </a:rPr>
                        <a:t>Hospital B</a:t>
                      </a:r>
                      <a:endParaRPr b="1" sz="1800">
                        <a:solidFill>
                          <a:srgbClr val="FCD300"/>
                        </a:solidFill>
                        <a:highlight>
                          <a:srgbClr val="430098"/>
                        </a:highlight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 que salvan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Supervivencia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No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Total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1000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8</a:t>
                      </a: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80%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3" name="Google Shape;393;p83"/>
          <p:cNvSpPr txBox="1"/>
          <p:nvPr/>
        </p:nvSpPr>
        <p:spPr>
          <a:xfrm>
            <a:off x="1222050" y="614250"/>
            <a:ext cx="66999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¿Conviene ir al Hospital A porque la probabilidad de supervivencia es mayor?</a:t>
            </a:r>
            <a:endParaRPr baseline="30000"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94" name="Google Shape;394;p83"/>
          <p:cNvPicPr preferRelativeResize="0"/>
          <p:nvPr/>
        </p:nvPicPr>
        <p:blipFill rotWithShape="1">
          <a:blip r:embed="rId3">
            <a:alphaModFix/>
          </a:blip>
          <a:srcRect b="30090" l="19343" r="12855" t="2108"/>
          <a:stretch/>
        </p:blipFill>
        <p:spPr>
          <a:xfrm>
            <a:off x="1668525" y="2793150"/>
            <a:ext cx="1886100" cy="188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0" name="Google Shape;400;p84"/>
          <p:cNvSpPr txBox="1"/>
          <p:nvPr/>
        </p:nvSpPr>
        <p:spPr>
          <a:xfrm>
            <a:off x="1222050" y="614250"/>
            <a:ext cx="58752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¡Necesitamos más datos para decidir!</a:t>
            </a:r>
            <a:endParaRPr baseline="30000" sz="4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406" name="Google Shape;406;p85"/>
          <p:cNvGraphicFramePr/>
          <p:nvPr/>
        </p:nvGraphicFramePr>
        <p:xfrm>
          <a:off x="652100" y="11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2012950"/>
                <a:gridCol w="1906950"/>
                <a:gridCol w="2776575"/>
                <a:gridCol w="13342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0098"/>
                          </a:solidFill>
                          <a:highlight>
                            <a:srgbClr val="FCD300"/>
                          </a:highlight>
                          <a:latin typeface="Rubik"/>
                          <a:ea typeface="Rubik"/>
                          <a:cs typeface="Rubik"/>
                          <a:sym typeface="Rubik"/>
                        </a:rPr>
                        <a:t>Hospital A</a:t>
                      </a:r>
                      <a:endParaRPr b="1" sz="1800">
                        <a:solidFill>
                          <a:srgbClr val="430098"/>
                        </a:solidFill>
                        <a:highlight>
                          <a:srgbClr val="FCD300"/>
                        </a:highlight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 que salvan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Supervivencia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No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900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870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96.6%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100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30%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Total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1000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90%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7" name="Google Shape;407;p85"/>
          <p:cNvSpPr txBox="1"/>
          <p:nvPr/>
        </p:nvSpPr>
        <p:spPr>
          <a:xfrm>
            <a:off x="596175" y="369100"/>
            <a:ext cx="59355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Paradoja de Simpson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408" name="Google Shape;408;p85"/>
          <p:cNvGraphicFramePr/>
          <p:nvPr/>
        </p:nvGraphicFramePr>
        <p:xfrm>
          <a:off x="652100" y="320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2012950"/>
                <a:gridCol w="1906950"/>
                <a:gridCol w="2776575"/>
                <a:gridCol w="13342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FCD300"/>
                          </a:solidFill>
                          <a:highlight>
                            <a:srgbClr val="430098"/>
                          </a:highlight>
                          <a:latin typeface="Rubik"/>
                          <a:ea typeface="Rubik"/>
                          <a:cs typeface="Rubik"/>
                          <a:sym typeface="Rubik"/>
                        </a:rPr>
                        <a:t>Hospital B</a:t>
                      </a:r>
                      <a:endParaRPr b="1" sz="1800">
                        <a:solidFill>
                          <a:srgbClr val="FCD300"/>
                        </a:solidFill>
                        <a:highlight>
                          <a:srgbClr val="430098"/>
                        </a:highlight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 que salvan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Supervivencia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No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600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590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98.3%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400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210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52.5%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Total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1000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8</a:t>
                      </a: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80%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414" name="Google Shape;414;p86"/>
          <p:cNvGraphicFramePr/>
          <p:nvPr/>
        </p:nvGraphicFramePr>
        <p:xfrm>
          <a:off x="652100" y="11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2012950"/>
                <a:gridCol w="1906950"/>
                <a:gridCol w="2776575"/>
                <a:gridCol w="13342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0098"/>
                          </a:solidFill>
                          <a:highlight>
                            <a:srgbClr val="FCD300"/>
                          </a:highlight>
                          <a:latin typeface="Rubik"/>
                          <a:ea typeface="Rubik"/>
                          <a:cs typeface="Rubik"/>
                          <a:sym typeface="Rubik"/>
                        </a:rPr>
                        <a:t>Hospital A</a:t>
                      </a:r>
                      <a:endParaRPr b="1" sz="1800">
                        <a:solidFill>
                          <a:srgbClr val="430098"/>
                        </a:solidFill>
                        <a:highlight>
                          <a:srgbClr val="FCD300"/>
                        </a:highlight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 que salvan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Supervivencia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No Graves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900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870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96.6%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Graves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30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30%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Total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1000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900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90%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5" name="Google Shape;415;p86"/>
          <p:cNvSpPr txBox="1"/>
          <p:nvPr/>
        </p:nvSpPr>
        <p:spPr>
          <a:xfrm>
            <a:off x="596175" y="369100"/>
            <a:ext cx="8547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Paradoja de Simpson: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¡CUIDADO CON ESTOS VALORES!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416" name="Google Shape;416;p86"/>
          <p:cNvGraphicFramePr/>
          <p:nvPr/>
        </p:nvGraphicFramePr>
        <p:xfrm>
          <a:off x="652100" y="320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2012950"/>
                <a:gridCol w="1906950"/>
                <a:gridCol w="2776575"/>
                <a:gridCol w="13342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FCD300"/>
                          </a:solidFill>
                          <a:highlight>
                            <a:srgbClr val="430098"/>
                          </a:highlight>
                          <a:latin typeface="Rubik"/>
                          <a:ea typeface="Rubik"/>
                          <a:cs typeface="Rubik"/>
                          <a:sym typeface="Rubik"/>
                        </a:rPr>
                        <a:t>Hospital B</a:t>
                      </a:r>
                      <a:endParaRPr b="1" sz="1800">
                        <a:solidFill>
                          <a:srgbClr val="FCD300"/>
                        </a:solidFill>
                        <a:highlight>
                          <a:srgbClr val="430098"/>
                        </a:highlight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 que salvan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Supervivencia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No Graves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600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590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98.3%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Graves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400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210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52.5%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Total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1000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8</a:t>
                      </a: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00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8</a:t>
                      </a: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0%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7" name="Google Shape;4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100" y="24685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100" y="44835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424" name="Google Shape;424;p87"/>
          <p:cNvGraphicFramePr/>
          <p:nvPr/>
        </p:nvGraphicFramePr>
        <p:xfrm>
          <a:off x="652100" y="11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2012950"/>
                <a:gridCol w="1906950"/>
                <a:gridCol w="2776575"/>
                <a:gridCol w="13342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0098"/>
                          </a:solidFill>
                          <a:highlight>
                            <a:srgbClr val="FCD300"/>
                          </a:highlight>
                          <a:latin typeface="Rubik"/>
                          <a:ea typeface="Rubik"/>
                          <a:cs typeface="Rubik"/>
                          <a:sym typeface="Rubik"/>
                        </a:rPr>
                        <a:t>Hospital A</a:t>
                      </a:r>
                      <a:endParaRPr b="1" sz="1800">
                        <a:solidFill>
                          <a:srgbClr val="430098"/>
                        </a:solidFill>
                        <a:highlight>
                          <a:srgbClr val="FCD300"/>
                        </a:highlight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 que salvan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Supervivencia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No Graves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900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870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96.6%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Graves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30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30%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Total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1000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900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90%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5" name="Google Shape;425;p87"/>
          <p:cNvSpPr txBox="1"/>
          <p:nvPr/>
        </p:nvSpPr>
        <p:spPr>
          <a:xfrm>
            <a:off x="596175" y="369100"/>
            <a:ext cx="8547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Paradoja de Simpson: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MÁS INFORMACIÓN AQUÍ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426" name="Google Shape;426;p87"/>
          <p:cNvGraphicFramePr/>
          <p:nvPr/>
        </p:nvGraphicFramePr>
        <p:xfrm>
          <a:off x="652100" y="320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2012950"/>
                <a:gridCol w="1906950"/>
                <a:gridCol w="2776575"/>
                <a:gridCol w="13342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FCD300"/>
                          </a:solidFill>
                          <a:highlight>
                            <a:srgbClr val="430098"/>
                          </a:highlight>
                          <a:latin typeface="Rubik"/>
                          <a:ea typeface="Rubik"/>
                          <a:cs typeface="Rubik"/>
                          <a:sym typeface="Rubik"/>
                        </a:rPr>
                        <a:t>Hospital B</a:t>
                      </a:r>
                      <a:endParaRPr b="1" sz="1800">
                        <a:solidFill>
                          <a:srgbClr val="FCD300"/>
                        </a:solidFill>
                        <a:highlight>
                          <a:srgbClr val="430098"/>
                        </a:highlight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 que salvan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Supervivencia</a:t>
                      </a:r>
                      <a:endParaRPr sz="1300">
                        <a:solidFill>
                          <a:srgbClr val="B7B7B7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No Graves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600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590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98.3%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Graves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400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210</a:t>
                      </a:r>
                      <a:endParaRPr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52.5%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Total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1000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8</a:t>
                      </a: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00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B7B7B7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80%</a:t>
                      </a:r>
                      <a:endParaRPr b="1" sz="1300">
                        <a:solidFill>
                          <a:srgbClr val="B7B7B7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9"/>
          <p:cNvSpPr txBox="1"/>
          <p:nvPr>
            <p:ph type="title"/>
          </p:nvPr>
        </p:nvSpPr>
        <p:spPr>
          <a:xfrm>
            <a:off x="729450" y="587675"/>
            <a:ext cx="49791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Explorando el dataset de Titanic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0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90"/>
          <p:cNvSpPr txBox="1"/>
          <p:nvPr/>
        </p:nvSpPr>
        <p:spPr>
          <a:xfrm>
            <a:off x="189800" y="597050"/>
            <a:ext cx="1634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Hands-on training</a:t>
            </a:r>
            <a:endParaRPr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3" name="Google Shape;443;p90"/>
          <p:cNvSpPr txBox="1"/>
          <p:nvPr/>
        </p:nvSpPr>
        <p:spPr>
          <a:xfrm>
            <a:off x="2290400" y="597050"/>
            <a:ext cx="6311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4" name="Google Shape;444;p90"/>
          <p:cNvSpPr txBox="1"/>
          <p:nvPr/>
        </p:nvSpPr>
        <p:spPr>
          <a:xfrm>
            <a:off x="2098550" y="1534825"/>
            <a:ext cx="70158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DS_Clase_08_Titanic.ipynb</a:t>
            </a:r>
            <a:endParaRPr sz="3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5" name="Google Shape;445;p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46" name="Google Shape;44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625" y="2676025"/>
            <a:ext cx="3341752" cy="18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1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Entrega 1: Exploración</a:t>
            </a:r>
            <a:endParaRPr/>
          </a:p>
        </p:txBody>
      </p:sp>
      <p:sp>
        <p:nvSpPr>
          <p:cNvPr id="452" name="Google Shape;452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53" name="Google Shape;45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25" y="1543163"/>
            <a:ext cx="3263899" cy="31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300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92"/>
          <p:cNvSpPr txBox="1"/>
          <p:nvPr>
            <p:ph idx="4294967295" type="title"/>
          </p:nvPr>
        </p:nvSpPr>
        <p:spPr>
          <a:xfrm>
            <a:off x="729450" y="838200"/>
            <a:ext cx="52254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Actividad: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Dudas comunitarias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0" name="Google Shape;460;p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61" name="Google Shape;461;p92"/>
          <p:cNvPicPr preferRelativeResize="0"/>
          <p:nvPr/>
        </p:nvPicPr>
        <p:blipFill rotWithShape="1">
          <a:blip r:embed="rId4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93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467" name="Google Shape;467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468" name="Google Shape;468;p93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Completar Notebooks atrasados y de hoy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Traer dudas de los temas en los que se sientan más flojos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Comenzar los videos de la plataforma “Transformación de Datos”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45" name="Google Shape;345;p75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Quiz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Paradoja de Simpson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 training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Consultas Entrega 01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6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¡Un poco de todo!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1" name="Google Shape;361;p78"/>
          <p:cNvPicPr preferRelativeResize="0"/>
          <p:nvPr/>
        </p:nvPicPr>
        <p:blipFill rotWithShape="1">
          <a:blip r:embed="rId3">
            <a:alphaModFix/>
          </a:blip>
          <a:srcRect b="0" l="17109" r="17109" t="0"/>
          <a:stretch/>
        </p:blipFill>
        <p:spPr>
          <a:xfrm rot="-500">
            <a:off x="1963623" y="1628252"/>
            <a:ext cx="2062500" cy="188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2" name="Google Shape;362;p78"/>
          <p:cNvSpPr txBox="1"/>
          <p:nvPr/>
        </p:nvSpPr>
        <p:spPr>
          <a:xfrm>
            <a:off x="596175" y="369100"/>
            <a:ext cx="59355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Repaso: ¡Un poco de todo!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Paradoja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Simpson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8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72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78" name="Google Shape;378;p81"/>
          <p:cNvGraphicFramePr/>
          <p:nvPr/>
        </p:nvGraphicFramePr>
        <p:xfrm>
          <a:off x="652100" y="11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{E1933C07-C533-4AFF-95C2-0536961D4F50}</a:tableStyleId>
              </a:tblPr>
              <a:tblGrid>
                <a:gridCol w="2012950"/>
                <a:gridCol w="1906950"/>
                <a:gridCol w="2776575"/>
                <a:gridCol w="1334225"/>
              </a:tblGrid>
              <a:tr h="38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0098"/>
                          </a:solidFill>
                          <a:highlight>
                            <a:srgbClr val="FCD300"/>
                          </a:highlight>
                          <a:latin typeface="Rubik"/>
                          <a:ea typeface="Rubik"/>
                          <a:cs typeface="Rubik"/>
                          <a:sym typeface="Rubik"/>
                        </a:rPr>
                        <a:t>Hospital A</a:t>
                      </a:r>
                      <a:endParaRPr b="1" sz="1800">
                        <a:solidFill>
                          <a:srgbClr val="430098"/>
                        </a:solidFill>
                        <a:highlight>
                          <a:srgbClr val="FCD300"/>
                        </a:highlight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Número de pacientes que salvan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Supervivencia</a:t>
                      </a:r>
                      <a:endParaRPr sz="13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No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Pacientes Graves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Total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1000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900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90%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9" name="Google Shape;379;p81"/>
          <p:cNvSpPr txBox="1"/>
          <p:nvPr/>
        </p:nvSpPr>
        <p:spPr>
          <a:xfrm>
            <a:off x="596175" y="369100"/>
            <a:ext cx="59355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Paradoja de Simpson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